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Source Code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hQ2/0li6xZM/f1JeFVN/xYr5gO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4ba0ec85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4ba0ec85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e4ba0ec85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5d118218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5d118218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5d1182187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5f5dd869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5f5dd869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e5f5dd869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5b802178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5b802178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e5b802178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5b802178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5b802178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e5b8021785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510e23af2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510e23af2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e510e23af2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5b8021785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5b8021785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e5b8021785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5b8021785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5b8021785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5b8021785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5b8021785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5b8021785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e5b8021785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511c4291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511c4291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e511c4291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4dba97887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4dba97887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e4dba97887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4ba0ec85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4ba0ec85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e4ba0ec85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510e23af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510e23af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e510e23af2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4dba97887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4dba97887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e4dba97887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5d11821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5d11821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e5d118218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30d1d424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30d1d424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e30d1d424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510e23af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510e23af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e510e23af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445cff0d0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445cff0d0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e445cff0d0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ba0ec85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ba0ec85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e4ba0ec85b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4ba0ec85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4ba0ec85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e4ba0ec85b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445cff0d0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445cff0d0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e445cff0d0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4dba9788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4dba9788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e4dba9788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5d118218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5d118218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e5d118218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5d1182187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5d1182187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e5d1182187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sueddeutsche.de/image/sz.1.4824705/1200x675?v=1582830099" id="16" name="Google Shape;16;p5"/>
          <p:cNvPicPr preferRelativeResize="0"/>
          <p:nvPr/>
        </p:nvPicPr>
        <p:blipFill rotWithShape="1">
          <a:blip r:embed="rId2">
            <a:alphaModFix/>
          </a:blip>
          <a:srcRect b="0" l="0" r="31557" t="0"/>
          <a:stretch/>
        </p:blipFill>
        <p:spPr>
          <a:xfrm>
            <a:off x="1" y="1790983"/>
            <a:ext cx="4441216" cy="364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/>
          <p:nvPr/>
        </p:nvSpPr>
        <p:spPr>
          <a:xfrm>
            <a:off x="358922" y="1790983"/>
            <a:ext cx="11833077" cy="3644147"/>
          </a:xfrm>
          <a:prstGeom prst="rect">
            <a:avLst/>
          </a:prstGeom>
          <a:gradFill>
            <a:gsLst>
              <a:gs pos="0">
                <a:srgbClr val="D0CECE">
                  <a:alpha val="0"/>
                </a:srgbClr>
              </a:gs>
              <a:gs pos="7000">
                <a:srgbClr val="F5F7FC">
                  <a:alpha val="13725"/>
                </a:srgbClr>
              </a:gs>
              <a:gs pos="19000">
                <a:srgbClr val="D0CECE">
                  <a:alpha val="69803"/>
                </a:srgbClr>
              </a:gs>
              <a:gs pos="30000">
                <a:srgbClr val="D0CECE"/>
              </a:gs>
              <a:gs pos="83000">
                <a:srgbClr val="D0CECE"/>
              </a:gs>
              <a:gs pos="100000">
                <a:srgbClr val="D0CECE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5875338" y="2014538"/>
            <a:ext cx="496252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6"/>
          <p:cNvCxnSpPr/>
          <p:nvPr/>
        </p:nvCxnSpPr>
        <p:spPr>
          <a:xfrm flipH="1" rot="10800000">
            <a:off x="700755" y="6251455"/>
            <a:ext cx="10254953" cy="19436"/>
          </a:xfrm>
          <a:prstGeom prst="straightConnector1">
            <a:avLst/>
          </a:prstGeom>
          <a:noFill/>
          <a:ln cap="flat" cmpd="sng" w="28575">
            <a:solidFill>
              <a:srgbClr val="CC7B7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6"/>
          <p:cNvSpPr txBox="1"/>
          <p:nvPr/>
        </p:nvSpPr>
        <p:spPr>
          <a:xfrm>
            <a:off x="2080902" y="6372626"/>
            <a:ext cx="76143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SCIENCE MIT POWER BI   –   SEBASTIAN WÖLK, ANDREAS HERB</a:t>
            </a:r>
            <a:endParaRPr b="1" i="0" sz="11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" name="Google Shape;2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66804" y="5710474"/>
            <a:ext cx="1081962" cy="108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6"/>
          <p:cNvSpPr txBox="1"/>
          <p:nvPr>
            <p:ph idx="1" type="body"/>
          </p:nvPr>
        </p:nvSpPr>
        <p:spPr>
          <a:xfrm>
            <a:off x="700088" y="465138"/>
            <a:ext cx="3168650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7B7C"/>
              </a:buClr>
              <a:buSzPts val="3600"/>
              <a:buNone/>
              <a:defRPr b="1" sz="3600">
                <a:solidFill>
                  <a:srgbClr val="CC7B7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2" type="body"/>
          </p:nvPr>
        </p:nvSpPr>
        <p:spPr>
          <a:xfrm>
            <a:off x="700088" y="1549399"/>
            <a:ext cx="3168650" cy="2428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10016066" y="6320868"/>
            <a:ext cx="9396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700088" y="63208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1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ourworldindata.org/covid-hospitalizations" TargetMode="External"/><Relationship Id="rId4" Type="http://schemas.openxmlformats.org/officeDocument/2006/relationships/hyperlink" Target="https://www.europakarte.org/laender-europa/" TargetMode="External"/><Relationship Id="rId5" Type="http://schemas.openxmlformats.org/officeDocument/2006/relationships/hyperlink" Target="https://www.laenderdaten.info/Europa/index.php" TargetMode="External"/><Relationship Id="rId6" Type="http://schemas.openxmlformats.org/officeDocument/2006/relationships/hyperlink" Target="https://meteostat.net/de" TargetMode="External"/><Relationship Id="rId7" Type="http://schemas.openxmlformats.org/officeDocument/2006/relationships/hyperlink" Target="https://feiertagskalender.ch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38.png"/><Relationship Id="rId8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e4ba0ec85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4825"/>
            <a:ext cx="12192001" cy="3620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140000" dist="19050">
              <a:srgbClr val="000000">
                <a:alpha val="50000"/>
              </a:srgbClr>
            </a:outerShdw>
          </a:effectLst>
        </p:spPr>
      </p:pic>
      <p:sp>
        <p:nvSpPr>
          <p:cNvPr id="91" name="Google Shape;91;ge4ba0ec85b_1_0"/>
          <p:cNvSpPr txBox="1"/>
          <p:nvPr>
            <p:ph idx="4294967295" type="body"/>
          </p:nvPr>
        </p:nvSpPr>
        <p:spPr>
          <a:xfrm>
            <a:off x="5217025" y="2014575"/>
            <a:ext cx="6412800" cy="3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GB">
                <a:latin typeface="Twentieth Century"/>
                <a:ea typeface="Twentieth Century"/>
                <a:cs typeface="Twentieth Century"/>
                <a:sym typeface="Twentieth Century"/>
              </a:rPr>
              <a:t>DATA SCIENCE MIT POWER BI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2400">
                <a:latin typeface="Twentieth Century"/>
                <a:ea typeface="Twentieth Century"/>
                <a:cs typeface="Twentieth Century"/>
                <a:sym typeface="Twentieth Century"/>
              </a:rPr>
              <a:t>SSBI-Projekt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2200">
                <a:latin typeface="Twentieth Century"/>
                <a:ea typeface="Twentieth Century"/>
                <a:cs typeface="Twentieth Century"/>
                <a:sym typeface="Twentieth Century"/>
              </a:rPr>
              <a:t>22.07.2021</a:t>
            </a: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wentieth Century"/>
              <a:buChar char="-"/>
            </a:pPr>
            <a:r>
              <a:rPr lang="en-GB" sz="2000">
                <a:latin typeface="Twentieth Century"/>
                <a:ea typeface="Twentieth Century"/>
                <a:cs typeface="Twentieth Century"/>
                <a:sym typeface="Twentieth Century"/>
              </a:rPr>
              <a:t>Sebastian Wölk &amp; Andreas Herb  -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5d1182187_0_21"/>
          <p:cNvSpPr txBox="1"/>
          <p:nvPr>
            <p:ph idx="1" type="body"/>
          </p:nvPr>
        </p:nvSpPr>
        <p:spPr>
          <a:xfrm>
            <a:off x="700088" y="465138"/>
            <a:ext cx="31686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DATA MODEL</a:t>
            </a:r>
            <a:endParaRPr sz="2800"/>
          </a:p>
        </p:txBody>
      </p:sp>
      <p:sp>
        <p:nvSpPr>
          <p:cNvPr id="223" name="Google Shape;223;ge5d1182187_0_21"/>
          <p:cNvSpPr txBox="1"/>
          <p:nvPr>
            <p:ph idx="2" type="body"/>
          </p:nvPr>
        </p:nvSpPr>
        <p:spPr>
          <a:xfrm>
            <a:off x="700100" y="1549400"/>
            <a:ext cx="4347300" cy="389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Joining der Daten über “Date” und “ISO_Code_3”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Klassisches Star-Schema konnte nicht realisiert werden, da sowohl “Global_Mobility_Data” als auch “Covid_Data”  Fact-Tables sind → Galaxy-Schema mit Shared Dimensions</a:t>
            </a:r>
            <a:endParaRPr sz="1600"/>
          </a:p>
        </p:txBody>
      </p:sp>
      <p:sp>
        <p:nvSpPr>
          <p:cNvPr id="224" name="Google Shape;224;ge5d1182187_0_21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5" name="Google Shape;225;ge5d118218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700" y="1423525"/>
            <a:ext cx="6198450" cy="41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5f5dd8698_0_0"/>
          <p:cNvSpPr txBox="1"/>
          <p:nvPr>
            <p:ph idx="1" type="body"/>
          </p:nvPr>
        </p:nvSpPr>
        <p:spPr>
          <a:xfrm>
            <a:off x="700128" y="465150"/>
            <a:ext cx="106410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DATA EXPLORATION</a:t>
            </a:r>
            <a:endParaRPr sz="2800"/>
          </a:p>
        </p:txBody>
      </p:sp>
      <p:sp>
        <p:nvSpPr>
          <p:cNvPr id="232" name="Google Shape;232;ge5f5dd8698_0_0"/>
          <p:cNvSpPr txBox="1"/>
          <p:nvPr>
            <p:ph idx="2" type="body"/>
          </p:nvPr>
        </p:nvSpPr>
        <p:spPr>
          <a:xfrm>
            <a:off x="700125" y="1836375"/>
            <a:ext cx="10255500" cy="229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Visualisieren und Erkunden der Datensätze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Erkennen eventuell relevanter Korrelationen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233" name="Google Shape;233;ge5f5dd8698_0_0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4" name="Google Shape;234;ge5f5dd869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3850" y="1534525"/>
            <a:ext cx="2441825" cy="2409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5b8021785_0_0"/>
          <p:cNvSpPr txBox="1"/>
          <p:nvPr>
            <p:ph idx="1" type="body"/>
          </p:nvPr>
        </p:nvSpPr>
        <p:spPr>
          <a:xfrm>
            <a:off x="700122" y="465150"/>
            <a:ext cx="88551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AUSZUG: </a:t>
            </a:r>
            <a:r>
              <a:rPr lang="en-GB" sz="2800"/>
              <a:t>DATA EXPLORATION I</a:t>
            </a:r>
            <a:endParaRPr sz="2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Fakten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41" name="Google Shape;241;ge5b8021785_0_0"/>
          <p:cNvSpPr txBox="1"/>
          <p:nvPr>
            <p:ph idx="2" type="body"/>
          </p:nvPr>
        </p:nvSpPr>
        <p:spPr>
          <a:xfrm>
            <a:off x="6440750" y="1615221"/>
            <a:ext cx="5228700" cy="291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Summe der Neuinfektionen pro Mio. Einwohner  in Mittel-, Südost- und Westeuropa am Höchsten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Nordeuropa gar nicht so erfolgreich in der Eindämmung des Virus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Häufig in den Medien wegen sehr freizügiger und trotzdem erfolgreicher Corona-Politik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Osteuropa sehr erfolgreich in der Eindämmung der Neuinfektionen (pro Mio. Einwohner)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Nordosteuropa hingegen weniger erfolgreich</a:t>
            </a:r>
            <a:endParaRPr sz="1400"/>
          </a:p>
        </p:txBody>
      </p:sp>
      <p:sp>
        <p:nvSpPr>
          <p:cNvPr id="242" name="Google Shape;242;ge5b8021785_0_0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3" name="Google Shape;243;ge5b802178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50" y="1457425"/>
            <a:ext cx="5752975" cy="464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e5b802178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211" y="4519449"/>
            <a:ext cx="3278474" cy="15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5b8021785_0_7"/>
          <p:cNvSpPr txBox="1"/>
          <p:nvPr>
            <p:ph idx="1" type="body"/>
          </p:nvPr>
        </p:nvSpPr>
        <p:spPr>
          <a:xfrm>
            <a:off x="700122" y="465150"/>
            <a:ext cx="88551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AUSZUG</a:t>
            </a:r>
            <a:r>
              <a:rPr lang="en-GB" sz="2800"/>
              <a:t>: DATA EXPLORATION I</a:t>
            </a:r>
            <a:endParaRPr sz="2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Fakten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1" name="Google Shape;251;ge5b8021785_0_7"/>
          <p:cNvSpPr txBox="1"/>
          <p:nvPr>
            <p:ph idx="2" type="body"/>
          </p:nvPr>
        </p:nvSpPr>
        <p:spPr>
          <a:xfrm>
            <a:off x="6279300" y="1549400"/>
            <a:ext cx="5118300" cy="304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Tschechien als Land absoluter Spitzenreiter in der Summe der Neuinfektionen pro 1 Mio. Einwohner (Faktor 3,5 im Vergleich zu Deutschland) im bisherigen Zeitverlauf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Schweden mit Faktor 2,5 im Vergleich zu Deutschland sehr schlecht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Italien gerade einmal mit Faktor 1,5 im Vergleich zu Deutschland gar nicht so schlecht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Bildet den europäischen Durchschnitt ab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Mediale Wahrnehmung war noch deutlich dramatischer</a:t>
            </a:r>
            <a:endParaRPr sz="1400"/>
          </a:p>
        </p:txBody>
      </p:sp>
      <p:sp>
        <p:nvSpPr>
          <p:cNvPr id="252" name="Google Shape;252;ge5b8021785_0_7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3" name="Google Shape;253;ge5b802178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50" y="1474425"/>
            <a:ext cx="5839049" cy="46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510e23af2_0_42"/>
          <p:cNvSpPr txBox="1"/>
          <p:nvPr>
            <p:ph idx="1" type="body"/>
          </p:nvPr>
        </p:nvSpPr>
        <p:spPr>
          <a:xfrm>
            <a:off x="700122" y="465150"/>
            <a:ext cx="88551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AUSZUG</a:t>
            </a:r>
            <a:r>
              <a:rPr lang="en-GB" sz="2800"/>
              <a:t>: DATA EXPLORATION II</a:t>
            </a:r>
            <a:endParaRPr sz="2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Fakten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60" name="Google Shape;260;ge510e23af2_0_42"/>
          <p:cNvSpPr txBox="1"/>
          <p:nvPr>
            <p:ph idx="2" type="body"/>
          </p:nvPr>
        </p:nvSpPr>
        <p:spPr>
          <a:xfrm>
            <a:off x="7562475" y="2502000"/>
            <a:ext cx="4107000" cy="18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Mobilitätsverhalten in Europa verläuft sehr synchron mit der persönlichen Wahrnehmung und den jeweils politisch veranlassten Einschränkungen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Grundsätzlich vergleichbarer Verlauf in allen Teilen Europas, allerdings mit teilweise stark unterschiedlichen Ausprägungen</a:t>
            </a:r>
            <a:endParaRPr sz="1600"/>
          </a:p>
        </p:txBody>
      </p:sp>
      <p:sp>
        <p:nvSpPr>
          <p:cNvPr id="261" name="Google Shape;261;ge510e23af2_0_42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2" name="Google Shape;262;ge510e23af2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75" y="1853800"/>
            <a:ext cx="7101875" cy="335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5b8021785_0_28"/>
          <p:cNvSpPr txBox="1"/>
          <p:nvPr>
            <p:ph idx="1" type="body"/>
          </p:nvPr>
        </p:nvSpPr>
        <p:spPr>
          <a:xfrm>
            <a:off x="700122" y="465150"/>
            <a:ext cx="88551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AUSZUG</a:t>
            </a:r>
            <a:r>
              <a:rPr lang="en-GB" sz="2800"/>
              <a:t>: DATA EXPLORATION II</a:t>
            </a:r>
            <a:endParaRPr sz="2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Korrelationen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69" name="Google Shape;269;ge5b8021785_0_28"/>
          <p:cNvSpPr txBox="1"/>
          <p:nvPr>
            <p:ph idx="2" type="body"/>
          </p:nvPr>
        </p:nvSpPr>
        <p:spPr>
          <a:xfrm>
            <a:off x="7307550" y="1657500"/>
            <a:ext cx="4107000" cy="207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Kaum Zusammenhang zwischen der Anzahl der Neuinfektionen (pro Mio. Einwohner) und den erhobenen Mobilitätsdaten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Bei Betrachtung im zeitlichen Verlauf wird deutlich, dass Ursache-Wirkungs-Zusammenhänge erst zeitverzögert eintreten</a:t>
            </a:r>
            <a:endParaRPr sz="1600"/>
          </a:p>
        </p:txBody>
      </p:sp>
      <p:sp>
        <p:nvSpPr>
          <p:cNvPr id="270" name="Google Shape;270;ge5b8021785_0_28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1" name="Google Shape;271;ge5b8021785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50" y="1659925"/>
            <a:ext cx="6808174" cy="33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e5b8021785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525" y="3578525"/>
            <a:ext cx="4107002" cy="197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5b8021785_0_19"/>
          <p:cNvSpPr txBox="1"/>
          <p:nvPr>
            <p:ph idx="1" type="body"/>
          </p:nvPr>
        </p:nvSpPr>
        <p:spPr>
          <a:xfrm>
            <a:off x="700122" y="465150"/>
            <a:ext cx="88551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AUSZUG</a:t>
            </a:r>
            <a:r>
              <a:rPr lang="en-GB" sz="2800"/>
              <a:t>: DATA EXPLORATION II</a:t>
            </a:r>
            <a:endParaRPr sz="2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Korrelationen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79" name="Google Shape;279;ge5b8021785_0_19"/>
          <p:cNvSpPr txBox="1"/>
          <p:nvPr>
            <p:ph idx="2" type="body"/>
          </p:nvPr>
        </p:nvSpPr>
        <p:spPr>
          <a:xfrm>
            <a:off x="7035600" y="2324475"/>
            <a:ext cx="4682400" cy="247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Geringfügige Zusammenhänge zwischen Mobilität und Covid-Verlauf sind dennoch erkennbar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Rel. Veränderung der Flughafen- und Bahnhofsbesuche zeigen einen kleinen negativen Zusammenhang zum Covid-Verlauf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Relative Veränderung der Parkbesuche ebenfalls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715" lvl="0" marL="457200" rtl="0" algn="l">
              <a:spcBef>
                <a:spcPts val="1000"/>
              </a:spcBef>
              <a:spcAft>
                <a:spcPts val="0"/>
              </a:spcAft>
              <a:buSzPts val="1608"/>
              <a:buChar char="•"/>
            </a:pPr>
            <a:r>
              <a:rPr lang="en-GB" sz="1608"/>
              <a:t>Kausaler Zusammenhang allerdings manchmal fraglich</a:t>
            </a:r>
            <a:endParaRPr sz="1608"/>
          </a:p>
          <a:p>
            <a:pPr indent="-318015" lvl="1" marL="914400" rtl="0" algn="l">
              <a:spcBef>
                <a:spcPts val="0"/>
              </a:spcBef>
              <a:spcAft>
                <a:spcPts val="0"/>
              </a:spcAft>
              <a:buSzPts val="1408"/>
              <a:buChar char="•"/>
            </a:pPr>
            <a:r>
              <a:rPr lang="en-GB" sz="1408"/>
              <a:t>Eventuell durch politische, regulatorische Maßnahmen beeinflusst</a:t>
            </a:r>
            <a:endParaRPr sz="140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0" name="Google Shape;280;ge5b8021785_0_19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1" name="Google Shape;281;ge5b8021785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75" y="2324400"/>
            <a:ext cx="2931588" cy="22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e5b8021785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950" y="2324400"/>
            <a:ext cx="3283620" cy="22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5b8021785_0_41"/>
          <p:cNvSpPr txBox="1"/>
          <p:nvPr>
            <p:ph idx="1" type="body"/>
          </p:nvPr>
        </p:nvSpPr>
        <p:spPr>
          <a:xfrm>
            <a:off x="700122" y="465150"/>
            <a:ext cx="88551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AUSZUG</a:t>
            </a:r>
            <a:r>
              <a:rPr lang="en-GB" sz="2800"/>
              <a:t>: DATA EXPLORATION II</a:t>
            </a:r>
            <a:endParaRPr sz="2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Korrelationen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89" name="Google Shape;289;ge5b8021785_0_41"/>
          <p:cNvSpPr txBox="1"/>
          <p:nvPr>
            <p:ph idx="2" type="body"/>
          </p:nvPr>
        </p:nvSpPr>
        <p:spPr>
          <a:xfrm>
            <a:off x="6933625" y="1549400"/>
            <a:ext cx="4682400" cy="30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Kein direkter Zusammenhang von Urlaub/Ferien und Verlauf der Neuinfektionen erkennbar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Ursache-Wirkungs-Zusammenhänge treten erst zeitverzögert ein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Kurz nach der Urlaubssaison im Sommer 2020 steigen die erfassten Neuinfektionen (pro Mio. Einwohner) signifikant an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Leichter negativer Zusammenhang mit Impfrate erkennbar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/>
              <a:t>Fazit:</a:t>
            </a:r>
            <a:r>
              <a:rPr b="1" lang="en-GB" sz="1600"/>
              <a:t> </a:t>
            </a:r>
            <a:r>
              <a:rPr lang="en-GB" sz="1600"/>
              <a:t>Dimension “Zeit” sehr wichtig im Geflecht der Zusammenhänge</a:t>
            </a:r>
            <a:endParaRPr sz="1600"/>
          </a:p>
        </p:txBody>
      </p:sp>
      <p:sp>
        <p:nvSpPr>
          <p:cNvPr id="290" name="Google Shape;290;ge5b8021785_0_41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ge5b8021785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50" y="1496625"/>
            <a:ext cx="2931575" cy="20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e5b8021785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175" y="1496625"/>
            <a:ext cx="3102200" cy="20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e5b8021785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150" y="3776650"/>
            <a:ext cx="4446435" cy="22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511c42913_0_1"/>
          <p:cNvSpPr/>
          <p:nvPr/>
        </p:nvSpPr>
        <p:spPr>
          <a:xfrm>
            <a:off x="6300475" y="962500"/>
            <a:ext cx="5376900" cy="476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e511c42913_0_1"/>
          <p:cNvSpPr txBox="1"/>
          <p:nvPr>
            <p:ph idx="1" type="body"/>
          </p:nvPr>
        </p:nvSpPr>
        <p:spPr>
          <a:xfrm>
            <a:off x="700121" y="465150"/>
            <a:ext cx="87078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DATA SCIENCE IN POWERBI</a:t>
            </a:r>
            <a:r>
              <a:rPr lang="en-GB" sz="2800"/>
              <a:t> - Möglichkeiten</a:t>
            </a:r>
            <a:endParaRPr sz="2800"/>
          </a:p>
        </p:txBody>
      </p:sp>
      <p:sp>
        <p:nvSpPr>
          <p:cNvPr id="301" name="Google Shape;301;ge511c42913_0_1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ge511c42913_0_1"/>
          <p:cNvSpPr/>
          <p:nvPr/>
        </p:nvSpPr>
        <p:spPr>
          <a:xfrm>
            <a:off x="1885825" y="1217275"/>
            <a:ext cx="23721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Azure Machine Learning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3" name="Google Shape;303;ge511c42913_0_1"/>
          <p:cNvSpPr/>
          <p:nvPr/>
        </p:nvSpPr>
        <p:spPr>
          <a:xfrm>
            <a:off x="1721350" y="1071900"/>
            <a:ext cx="446100" cy="432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4" name="Google Shape;304;ge511c42913_0_1"/>
          <p:cNvSpPr/>
          <p:nvPr/>
        </p:nvSpPr>
        <p:spPr>
          <a:xfrm>
            <a:off x="7838500" y="1198525"/>
            <a:ext cx="23721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Power BI 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Dataflows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5" name="Google Shape;305;ge511c42913_0_1"/>
          <p:cNvSpPr/>
          <p:nvPr/>
        </p:nvSpPr>
        <p:spPr>
          <a:xfrm>
            <a:off x="7674025" y="1053150"/>
            <a:ext cx="446100" cy="432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6" name="Google Shape;306;ge511c42913_0_1"/>
          <p:cNvSpPr/>
          <p:nvPr/>
        </p:nvSpPr>
        <p:spPr>
          <a:xfrm>
            <a:off x="6691750" y="2021600"/>
            <a:ext cx="4665600" cy="358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Erstellung von ML-Modellen im PowerBI-Dienst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Auto-ML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Integration und Einbindung ins PowerBI über den Data-Source-Connector “PowerBI-Dataflows”</a:t>
            </a:r>
            <a:endParaRPr sz="1600"/>
          </a:p>
        </p:txBody>
      </p:sp>
      <p:sp>
        <p:nvSpPr>
          <p:cNvPr id="307" name="Google Shape;307;ge511c42913_0_1"/>
          <p:cNvSpPr/>
          <p:nvPr/>
        </p:nvSpPr>
        <p:spPr>
          <a:xfrm>
            <a:off x="994775" y="2028625"/>
            <a:ext cx="4665600" cy="358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Erstellung von ML-Modellen in der Microsoft Azure Cloud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Auto-ML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Model-Designer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Code (z.B. Python)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Bereitstellung des trainierten Modells in der Azure-Cloud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Komplexere Einstellungen am Modell erforderlich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Schlecht dokumentiert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Einbindung ins PowerBI über “Azure Machine Learning”-Addin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4dba97887_1_14"/>
          <p:cNvSpPr txBox="1"/>
          <p:nvPr>
            <p:ph idx="1" type="body"/>
          </p:nvPr>
        </p:nvSpPr>
        <p:spPr>
          <a:xfrm>
            <a:off x="700122" y="465150"/>
            <a:ext cx="88551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LIVE-DEMO: PowerBI-Dataflows mit Auto-ML</a:t>
            </a:r>
            <a:endParaRPr sz="2800"/>
          </a:p>
        </p:txBody>
      </p:sp>
      <p:sp>
        <p:nvSpPr>
          <p:cNvPr id="314" name="Google Shape;314;ge4dba97887_1_14"/>
          <p:cNvSpPr txBox="1"/>
          <p:nvPr>
            <p:ph idx="2" type="body"/>
          </p:nvPr>
        </p:nvSpPr>
        <p:spPr>
          <a:xfrm>
            <a:off x="700125" y="1549400"/>
            <a:ext cx="10255500" cy="41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Funktionsweise von Dataflows im PowerBI-Dienst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Machine Learning mithilfe von Dataflows in PowerBI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Automated Machine Learning (Auto-ML)</a:t>
            </a:r>
            <a:endParaRPr sz="14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Evaluation eines trainierten ML-Modells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Model evaluation report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Implementierung und Einbindung eines trainierten Modells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/>
              <a:t>in PBI-Reports auf Basis von PBI-Dataflows</a:t>
            </a:r>
            <a:endParaRPr sz="1600"/>
          </a:p>
        </p:txBody>
      </p:sp>
      <p:sp>
        <p:nvSpPr>
          <p:cNvPr id="315" name="Google Shape;315;ge4dba97887_1_14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6" name="Google Shape;316;ge4dba97887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3850" y="1836375"/>
            <a:ext cx="2441825" cy="240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e4dba97887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81727">
            <a:off x="9695863" y="3931499"/>
            <a:ext cx="1580026" cy="9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4ba0ec85b_0_0"/>
          <p:cNvSpPr txBox="1"/>
          <p:nvPr>
            <p:ph idx="1" type="body"/>
          </p:nvPr>
        </p:nvSpPr>
        <p:spPr>
          <a:xfrm>
            <a:off x="700088" y="465138"/>
            <a:ext cx="31686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AGENDA</a:t>
            </a:r>
            <a:endParaRPr sz="2800"/>
          </a:p>
        </p:txBody>
      </p:sp>
      <p:sp>
        <p:nvSpPr>
          <p:cNvPr id="98" name="Google Shape;98;ge4ba0ec85b_0_0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GB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1" sz="11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" name="Google Shape;99;ge4ba0ec85b_0_0"/>
          <p:cNvSpPr txBox="1"/>
          <p:nvPr>
            <p:ph idx="2" type="body"/>
          </p:nvPr>
        </p:nvSpPr>
        <p:spPr>
          <a:xfrm>
            <a:off x="700125" y="1369950"/>
            <a:ext cx="9110100" cy="376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Themenvorstellung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Ziele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Vorstellung Datensätze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Vorgehensweise &amp; Toolstack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Data Preparation und Data Model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Auszug aus der Data Exploration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Data Science in PowerBI - Möglichkeiten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-GB" sz="1800"/>
              <a:t>Live-Demo: </a:t>
            </a:r>
            <a:r>
              <a:rPr lang="en-GB" sz="1800"/>
              <a:t>PBI-Dataflow mit Auto-ML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Fazit: Bewertung der trainierten Modelle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sz="1800"/>
              <a:t>Fazit: Bewertung PowerBI als Data Science-Tool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10e23af2_0_53"/>
          <p:cNvSpPr txBox="1"/>
          <p:nvPr>
            <p:ph idx="1" type="body"/>
          </p:nvPr>
        </p:nvSpPr>
        <p:spPr>
          <a:xfrm>
            <a:off x="700122" y="465150"/>
            <a:ext cx="88551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FAZIT: Bewertung der trainierten Modelle</a:t>
            </a:r>
            <a:endParaRPr sz="2800"/>
          </a:p>
        </p:txBody>
      </p:sp>
      <p:sp>
        <p:nvSpPr>
          <p:cNvPr id="324" name="Google Shape;324;ge510e23af2_0_53"/>
          <p:cNvSpPr txBox="1"/>
          <p:nvPr>
            <p:ph idx="2" type="body"/>
          </p:nvPr>
        </p:nvSpPr>
        <p:spPr>
          <a:xfrm>
            <a:off x="700127" y="1549401"/>
            <a:ext cx="10255500" cy="409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Keine präzise Prognose der Corona-Fallzahlen (Neuinfektionen pro 1 Mio. Einwohner) mithilfe der vorliegenden Daten möglich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Zu geringe Zusammenhänge zwischen Mobilitätsveränderung und Infektionsgeschehen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Einfluss von Wetterbedingungen und Urlaubs-/Ferienzeiten ebenfalls sehr gering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Zusammenhänge treten zeitverzögert auf (vermutlich schwieriger zu erkennen)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→ Die hier erstellten Modelle eignen sich nicht zur seriösen Prognose des Infektionsgeschehens im Rahmen der Corona-Pandemie</a:t>
            </a:r>
            <a:endParaRPr sz="1600"/>
          </a:p>
        </p:txBody>
      </p:sp>
      <p:sp>
        <p:nvSpPr>
          <p:cNvPr id="325" name="Google Shape;325;ge510e23af2_0_53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4dba97887_1_21"/>
          <p:cNvSpPr txBox="1"/>
          <p:nvPr>
            <p:ph idx="1" type="body"/>
          </p:nvPr>
        </p:nvSpPr>
        <p:spPr>
          <a:xfrm>
            <a:off x="700122" y="465150"/>
            <a:ext cx="88551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FAZIT: Bewertung PowerBI als Data Science-Tool</a:t>
            </a:r>
            <a:endParaRPr sz="2800"/>
          </a:p>
        </p:txBody>
      </p:sp>
      <p:sp>
        <p:nvSpPr>
          <p:cNvPr id="332" name="Google Shape;332;ge4dba97887_1_21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3" name="Google Shape;333;ge4dba97887_1_21"/>
          <p:cNvSpPr/>
          <p:nvPr/>
        </p:nvSpPr>
        <p:spPr>
          <a:xfrm>
            <a:off x="1885825" y="1217275"/>
            <a:ext cx="23721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Vorteile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4" name="Google Shape;334;ge4dba97887_1_21"/>
          <p:cNvSpPr/>
          <p:nvPr/>
        </p:nvSpPr>
        <p:spPr>
          <a:xfrm>
            <a:off x="1721350" y="1071900"/>
            <a:ext cx="521700" cy="432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5" name="Google Shape;335;ge4dba97887_1_21"/>
          <p:cNvSpPr/>
          <p:nvPr/>
        </p:nvSpPr>
        <p:spPr>
          <a:xfrm>
            <a:off x="7838500" y="1198525"/>
            <a:ext cx="23721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Nachteile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6" name="Google Shape;336;ge4dba97887_1_21"/>
          <p:cNvSpPr/>
          <p:nvPr/>
        </p:nvSpPr>
        <p:spPr>
          <a:xfrm>
            <a:off x="7674025" y="1053150"/>
            <a:ext cx="521700" cy="432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7" name="Google Shape;337;ge4dba97887_1_21"/>
          <p:cNvSpPr/>
          <p:nvPr/>
        </p:nvSpPr>
        <p:spPr>
          <a:xfrm>
            <a:off x="6691750" y="1906700"/>
            <a:ext cx="4665600" cy="15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Interpretation und Optimierung von Auto-ML-Modellen bedarf weiterhin gewisser Data Science-Grundkenntnisse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Modelle mit Auto-ML (über PBI-Dataflows) recht komplex und teilweise schwer zu interpretieren</a:t>
            </a:r>
            <a:endParaRPr/>
          </a:p>
        </p:txBody>
      </p:sp>
      <p:sp>
        <p:nvSpPr>
          <p:cNvPr id="338" name="Google Shape;338;ge4dba97887_1_21"/>
          <p:cNvSpPr/>
          <p:nvPr/>
        </p:nvSpPr>
        <p:spPr>
          <a:xfrm>
            <a:off x="800400" y="1906700"/>
            <a:ext cx="4854900" cy="393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PowerBI-Dataflows sind gut dokumentiert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Anwendung relativ intuitiv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“Model Evaluation Report” recht umfangreich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Bedarf evtl. einiger Data Science-Kenntnisse zur richtigen Interpretation und ggf. Optimierung der ML-Modelle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Auto-ML über PowerBI-Dataflows grundsätzlich auch für Controller/Analysten geeignet, die wenig bis gar keine Data Science-Kenntnisse haben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Schnelle und durchaus gute Ergebnisse möglich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Automatisierung möglich über “Scheduled Refresh”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Kann ebenfalls das erneute Modelltraining einschließen</a:t>
            </a:r>
            <a:endParaRPr sz="1200"/>
          </a:p>
        </p:txBody>
      </p:sp>
      <p:sp>
        <p:nvSpPr>
          <p:cNvPr id="339" name="Google Shape;339;ge4dba97887_1_21"/>
          <p:cNvSpPr/>
          <p:nvPr/>
        </p:nvSpPr>
        <p:spPr>
          <a:xfrm>
            <a:off x="6691750" y="3562275"/>
            <a:ext cx="4665600" cy="227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Verwendung der Azure-Cloud zum Trainieren von ML-Modellen bedarf einiger Einarbeitung im Umgang mit der Azure Cloud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Umfang und Möglichkeiten sind üppig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Dokumentationen teilweise veraltet (aufgrund der Aktualisierungsfrequenz der Azure-Cloud)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Bereitstellung der ML-Modelle aus der Azure Cloud schwierig und schlecht dokumentiert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5d1182187_0_0"/>
          <p:cNvSpPr txBox="1"/>
          <p:nvPr>
            <p:ph idx="1" type="body"/>
          </p:nvPr>
        </p:nvSpPr>
        <p:spPr>
          <a:xfrm>
            <a:off x="700107" y="465150"/>
            <a:ext cx="50421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LESSONS LEARNED</a:t>
            </a:r>
            <a:endParaRPr/>
          </a:p>
        </p:txBody>
      </p:sp>
      <p:sp>
        <p:nvSpPr>
          <p:cNvPr id="346" name="Google Shape;346;ge5d1182187_0_0"/>
          <p:cNvSpPr txBox="1"/>
          <p:nvPr>
            <p:ph idx="2" type="body"/>
          </p:nvPr>
        </p:nvSpPr>
        <p:spPr>
          <a:xfrm>
            <a:off x="700125" y="1549400"/>
            <a:ext cx="9684000" cy="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Abbildung des gesamten Prozesses von Data Preparation bis Machine-Learning über PBI-Data-Flows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Nutzung von Datenbanken oder Cloud-Speichern als Quellen </a:t>
            </a:r>
            <a:endParaRPr sz="1600"/>
          </a:p>
        </p:txBody>
      </p:sp>
      <p:sp>
        <p:nvSpPr>
          <p:cNvPr id="347" name="Google Shape;347;ge5d1182187_0_0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8" name="Google Shape;348;ge5d1182187_0_0"/>
          <p:cNvSpPr/>
          <p:nvPr/>
        </p:nvSpPr>
        <p:spPr>
          <a:xfrm>
            <a:off x="797325" y="2658925"/>
            <a:ext cx="11237700" cy="2816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ge5d118218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5713" y="4638025"/>
            <a:ext cx="1269200" cy="8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e5d1182187_0_0"/>
          <p:cNvSpPr/>
          <p:nvPr/>
        </p:nvSpPr>
        <p:spPr>
          <a:xfrm>
            <a:off x="3026638" y="2778925"/>
            <a:ext cx="2067300" cy="1377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</a:t>
            </a:r>
            <a:endParaRPr/>
          </a:p>
        </p:txBody>
      </p:sp>
      <p:sp>
        <p:nvSpPr>
          <p:cNvPr id="351" name="Google Shape;351;ge5d1182187_0_0"/>
          <p:cNvSpPr/>
          <p:nvPr/>
        </p:nvSpPr>
        <p:spPr>
          <a:xfrm>
            <a:off x="5365038" y="2778925"/>
            <a:ext cx="2067300" cy="1377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e5d1182187_0_0"/>
          <p:cNvSpPr/>
          <p:nvPr/>
        </p:nvSpPr>
        <p:spPr>
          <a:xfrm>
            <a:off x="7606288" y="2778925"/>
            <a:ext cx="2067300" cy="1377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e5d1182187_0_0"/>
          <p:cNvSpPr/>
          <p:nvPr/>
        </p:nvSpPr>
        <p:spPr>
          <a:xfrm>
            <a:off x="9847538" y="2778925"/>
            <a:ext cx="2067300" cy="137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e5d1182187_0_0"/>
          <p:cNvSpPr/>
          <p:nvPr/>
        </p:nvSpPr>
        <p:spPr>
          <a:xfrm>
            <a:off x="908738" y="2778925"/>
            <a:ext cx="1984500" cy="1377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e5d1182187_0_0"/>
          <p:cNvSpPr/>
          <p:nvPr/>
        </p:nvSpPr>
        <p:spPr>
          <a:xfrm rot="5400000">
            <a:off x="4527338" y="3196075"/>
            <a:ext cx="1542000" cy="5430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e5d1182187_0_0"/>
          <p:cNvSpPr/>
          <p:nvPr/>
        </p:nvSpPr>
        <p:spPr>
          <a:xfrm rot="5400000">
            <a:off x="6874763" y="3196075"/>
            <a:ext cx="1542000" cy="5430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e5d1182187_0_0"/>
          <p:cNvSpPr/>
          <p:nvPr/>
        </p:nvSpPr>
        <p:spPr>
          <a:xfrm rot="5400000">
            <a:off x="2256038" y="3196075"/>
            <a:ext cx="1542000" cy="5430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e5d1182187_0_0"/>
          <p:cNvSpPr txBox="1"/>
          <p:nvPr/>
        </p:nvSpPr>
        <p:spPr>
          <a:xfrm>
            <a:off x="3237688" y="3113575"/>
            <a:ext cx="1645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Source Code Pro"/>
                <a:ea typeface="Source Code Pro"/>
                <a:cs typeface="Source Code Pro"/>
                <a:sym typeface="Source Code Pro"/>
              </a:rPr>
              <a:t>Data Preparation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9" name="Google Shape;359;ge5d1182187_0_0"/>
          <p:cNvSpPr txBox="1"/>
          <p:nvPr/>
        </p:nvSpPr>
        <p:spPr>
          <a:xfrm>
            <a:off x="7703438" y="3113575"/>
            <a:ext cx="1984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Source Code Pro"/>
                <a:ea typeface="Source Code Pro"/>
                <a:cs typeface="Source Code Pro"/>
                <a:sym typeface="Source Code Pro"/>
              </a:rPr>
              <a:t>Data Visualization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0" name="Google Shape;360;ge5d1182187_0_0"/>
          <p:cNvSpPr txBox="1"/>
          <p:nvPr/>
        </p:nvSpPr>
        <p:spPr>
          <a:xfrm>
            <a:off x="5595813" y="3092775"/>
            <a:ext cx="1645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Source Code Pro"/>
                <a:ea typeface="Source Code Pro"/>
                <a:cs typeface="Source Code Pro"/>
                <a:sym typeface="Source Code Pro"/>
              </a:rPr>
              <a:t>Data Modeling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1" name="Google Shape;361;ge5d1182187_0_0"/>
          <p:cNvSpPr txBox="1"/>
          <p:nvPr/>
        </p:nvSpPr>
        <p:spPr>
          <a:xfrm>
            <a:off x="10064238" y="3092775"/>
            <a:ext cx="177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Source Code Pro"/>
                <a:ea typeface="Source Code Pro"/>
                <a:cs typeface="Source Code Pro"/>
                <a:sym typeface="Source Code Pro"/>
              </a:rPr>
              <a:t>Machine Learning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2" name="Google Shape;362;ge5d1182187_0_0"/>
          <p:cNvSpPr/>
          <p:nvPr/>
        </p:nvSpPr>
        <p:spPr>
          <a:xfrm rot="-5400000">
            <a:off x="8866288" y="3329125"/>
            <a:ext cx="1542000" cy="2769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e5d1182187_0_0"/>
          <p:cNvSpPr/>
          <p:nvPr/>
        </p:nvSpPr>
        <p:spPr>
          <a:xfrm rot="5400000">
            <a:off x="9143188" y="3335275"/>
            <a:ext cx="1542000" cy="2769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e5d1182187_0_0"/>
          <p:cNvSpPr txBox="1"/>
          <p:nvPr/>
        </p:nvSpPr>
        <p:spPr>
          <a:xfrm>
            <a:off x="1022688" y="3119725"/>
            <a:ext cx="1645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Source Code Pro"/>
                <a:ea typeface="Source Code Pro"/>
                <a:cs typeface="Source Code Pro"/>
                <a:sym typeface="Source Code Pro"/>
              </a:rPr>
              <a:t>Data Integration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65" name="Google Shape;365;ge5d1182187_0_0"/>
          <p:cNvPicPr preferRelativeResize="0"/>
          <p:nvPr/>
        </p:nvPicPr>
        <p:blipFill rotWithShape="1">
          <a:blip r:embed="rId4">
            <a:alphaModFix/>
          </a:blip>
          <a:srcRect b="0" l="19340" r="15716" t="0"/>
          <a:stretch/>
        </p:blipFill>
        <p:spPr>
          <a:xfrm>
            <a:off x="11311045" y="5025400"/>
            <a:ext cx="421517" cy="3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e5d118218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75" y="2778925"/>
            <a:ext cx="627075" cy="6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e5d118218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73" y="3611498"/>
            <a:ext cx="627075" cy="6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e30d1d424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4825"/>
            <a:ext cx="12192001" cy="3620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140000" dist="19050">
              <a:srgbClr val="000000">
                <a:alpha val="50000"/>
              </a:srgbClr>
            </a:outerShdw>
          </a:effectLst>
        </p:spPr>
      </p:pic>
      <p:sp>
        <p:nvSpPr>
          <p:cNvPr id="374" name="Google Shape;374;ge30d1d424f_0_0"/>
          <p:cNvSpPr txBox="1"/>
          <p:nvPr>
            <p:ph idx="4294967295" type="body"/>
          </p:nvPr>
        </p:nvSpPr>
        <p:spPr>
          <a:xfrm>
            <a:off x="5217025" y="2014575"/>
            <a:ext cx="6412800" cy="3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GB">
                <a:latin typeface="Twentieth Century"/>
                <a:ea typeface="Twentieth Century"/>
                <a:cs typeface="Twentieth Century"/>
                <a:sym typeface="Twentieth Century"/>
              </a:rPr>
              <a:t>DATA SCIENCE MIT POWER BI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2400">
                <a:latin typeface="Twentieth Century"/>
                <a:ea typeface="Twentieth Century"/>
                <a:cs typeface="Twentieth Century"/>
                <a:sym typeface="Twentieth Century"/>
              </a:rPr>
              <a:t>SSBI-Projekt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2200">
                <a:latin typeface="Twentieth Century"/>
                <a:ea typeface="Twentieth Century"/>
                <a:cs typeface="Twentieth Century"/>
                <a:sym typeface="Twentieth Century"/>
              </a:rPr>
              <a:t>22.07.2021</a:t>
            </a:r>
            <a:endParaRPr sz="22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wentieth Century"/>
              <a:buChar char="-"/>
            </a:pPr>
            <a:r>
              <a:rPr lang="en-GB" sz="2000">
                <a:latin typeface="Twentieth Century"/>
                <a:ea typeface="Twentieth Century"/>
                <a:cs typeface="Twentieth Century"/>
                <a:sym typeface="Twentieth Century"/>
              </a:rPr>
              <a:t>Sebastian Wölk &amp; Andreas Herb  -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510e23af2_0_24"/>
          <p:cNvSpPr txBox="1"/>
          <p:nvPr>
            <p:ph idx="1" type="body"/>
          </p:nvPr>
        </p:nvSpPr>
        <p:spPr>
          <a:xfrm>
            <a:off x="700122" y="465150"/>
            <a:ext cx="88551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QUELLEN</a:t>
            </a:r>
            <a:endParaRPr sz="2800"/>
          </a:p>
        </p:txBody>
      </p:sp>
      <p:sp>
        <p:nvSpPr>
          <p:cNvPr id="381" name="Google Shape;381;ge510e23af2_0_24"/>
          <p:cNvSpPr txBox="1"/>
          <p:nvPr>
            <p:ph idx="2" type="body"/>
          </p:nvPr>
        </p:nvSpPr>
        <p:spPr>
          <a:xfrm>
            <a:off x="700127" y="1549401"/>
            <a:ext cx="10255500" cy="409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 sz="1600"/>
              <a:t>Covid19-Daten: 	</a:t>
            </a:r>
            <a:r>
              <a:rPr lang="en-GB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https://ourworldindata.org/covid-hospitalizations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Länderdaten: 	</a:t>
            </a:r>
            <a:r>
              <a:rPr lang="en-GB" sz="16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https://www.europakarte.org/laender-europ</a:t>
            </a:r>
            <a:r>
              <a:rPr lang="en-GB" sz="16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a/</a:t>
            </a:r>
            <a:r>
              <a:rPr lang="en-GB" sz="16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6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https://www.laenderdaten.info/Europa/index.p</a:t>
            </a:r>
            <a:r>
              <a:rPr lang="en-GB" sz="16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hp</a:t>
            </a:r>
            <a:r>
              <a:rPr lang="en-GB" sz="16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Wetterdaten: 	</a:t>
            </a:r>
            <a:r>
              <a:rPr lang="en-GB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https://meteostat.net/de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Feriendaten: 	</a:t>
            </a:r>
            <a:r>
              <a:rPr lang="en-GB" sz="16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Feiertage Europa 2021 (feiertagskalender.ch)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e510e23af2_0_24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445cff0d0_0_28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6" name="Google Shape;106;ge445cff0d0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5" y="232575"/>
            <a:ext cx="6863473" cy="45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e445cff0d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40804">
            <a:off x="7362626" y="1613528"/>
            <a:ext cx="702148" cy="70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e445cff0d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3">
            <a:off x="4240600" y="1591129"/>
            <a:ext cx="440400" cy="44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e445cff0d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">
            <a:off x="4681000" y="714751"/>
            <a:ext cx="663042" cy="66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e445cff0d0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2376" y="3562900"/>
            <a:ext cx="3718450" cy="24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e445cff0d0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6950" y="1531738"/>
            <a:ext cx="4623425" cy="152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e445cff0d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0696">
            <a:off x="8449101" y="1757053"/>
            <a:ext cx="512977" cy="51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e445cff0d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65803">
            <a:off x="8444070" y="3639706"/>
            <a:ext cx="884138" cy="88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e445cff0d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1950">
            <a:off x="2554650" y="797397"/>
            <a:ext cx="1012800" cy="101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e445cff0d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11382">
            <a:off x="10205472" y="1268658"/>
            <a:ext cx="794809" cy="79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e445cff0d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7776">
            <a:off x="6991546" y="4111344"/>
            <a:ext cx="568560" cy="570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4ba0ec85b_0_8"/>
          <p:cNvSpPr txBox="1"/>
          <p:nvPr>
            <p:ph idx="1" type="body"/>
          </p:nvPr>
        </p:nvSpPr>
        <p:spPr>
          <a:xfrm>
            <a:off x="700100" y="465150"/>
            <a:ext cx="76197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ZIELE</a:t>
            </a:r>
            <a:endParaRPr sz="2800"/>
          </a:p>
        </p:txBody>
      </p:sp>
      <p:sp>
        <p:nvSpPr>
          <p:cNvPr id="123" name="Google Shape;123;ge4ba0ec85b_0_8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ge4ba0ec85b_0_8"/>
          <p:cNvSpPr/>
          <p:nvPr/>
        </p:nvSpPr>
        <p:spPr>
          <a:xfrm>
            <a:off x="1885825" y="1217275"/>
            <a:ext cx="24336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Fragestellungen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5" name="Google Shape;125;ge4ba0ec85b_0_8"/>
          <p:cNvSpPr/>
          <p:nvPr/>
        </p:nvSpPr>
        <p:spPr>
          <a:xfrm>
            <a:off x="7764225" y="1254425"/>
            <a:ext cx="24336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Zielstellungen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6" name="Google Shape;126;ge4ba0ec85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820" y="926917"/>
            <a:ext cx="278260" cy="48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e4ba0ec85b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766" y="926925"/>
            <a:ext cx="556801" cy="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e4ba0ec85b_0_8"/>
          <p:cNvSpPr/>
          <p:nvPr/>
        </p:nvSpPr>
        <p:spPr>
          <a:xfrm>
            <a:off x="316075" y="2028625"/>
            <a:ext cx="5573100" cy="358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Inwieweit hängt die Eindämmung des Corona-Infektionsgeschehens </a:t>
            </a:r>
            <a:r>
              <a:rPr lang="en-GB" sz="1600">
                <a:solidFill>
                  <a:schemeClr val="dk1"/>
                </a:solidFill>
              </a:rPr>
              <a:t>in Europa mit der </a:t>
            </a:r>
            <a:r>
              <a:rPr lang="en-GB" sz="1600"/>
              <a:t>Veränderung des Mobilitätsverhaltens der Menschen zusammen?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Lässt sich mithilfe von Bewegungs-, Corona-, Wetter-. und Urlaubs-/Feriendaten eine seriöse Vorhersage des Infektionsverlaufs in Europa ableiten?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Wie gut eignet sich PowerBI zur Durchführung von Data Science-Projekten?</a:t>
            </a:r>
            <a:endParaRPr sz="1600"/>
          </a:p>
        </p:txBody>
      </p:sp>
      <p:sp>
        <p:nvSpPr>
          <p:cNvPr id="129" name="Google Shape;129;ge4ba0ec85b_0_8"/>
          <p:cNvSpPr/>
          <p:nvPr/>
        </p:nvSpPr>
        <p:spPr>
          <a:xfrm>
            <a:off x="6116750" y="2028625"/>
            <a:ext cx="5573100" cy="358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Erkennen visueller Zusammenhänge zwischen Mobilitäts- und Corona-Daten (unter Einbezug weiterer Daten, wie z.B. Wetter und Ferien/Urlaub)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Erstellen eines Prognosemodells zur Vorhersage der Covid19-Infektionszahlen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Implementierung eines End-to-End Prozesses mit PowerBI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Von der Data Preparation und der Erstellung eines Datenmodells bis hin zur Erstellung eines ML-Modells und dessen Implementierung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Bewertung der Eignung von Power BI als Data-Science-Tool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4ba0ec85b_0_16"/>
          <p:cNvSpPr/>
          <p:nvPr/>
        </p:nvSpPr>
        <p:spPr>
          <a:xfrm>
            <a:off x="9345525" y="3757700"/>
            <a:ext cx="2752500" cy="2190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e4ba0ec85b_0_16"/>
          <p:cNvSpPr/>
          <p:nvPr/>
        </p:nvSpPr>
        <p:spPr>
          <a:xfrm>
            <a:off x="3242200" y="2162438"/>
            <a:ext cx="2752500" cy="2190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e4ba0ec85b_0_16"/>
          <p:cNvSpPr/>
          <p:nvPr/>
        </p:nvSpPr>
        <p:spPr>
          <a:xfrm>
            <a:off x="9357050" y="1155713"/>
            <a:ext cx="2752500" cy="2190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e4ba0ec85b_0_16"/>
          <p:cNvSpPr/>
          <p:nvPr/>
        </p:nvSpPr>
        <p:spPr>
          <a:xfrm>
            <a:off x="235713" y="1170338"/>
            <a:ext cx="2752500" cy="2190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e4ba0ec85b_0_16"/>
          <p:cNvSpPr/>
          <p:nvPr/>
        </p:nvSpPr>
        <p:spPr>
          <a:xfrm>
            <a:off x="225925" y="3720050"/>
            <a:ext cx="2752500" cy="2190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e4ba0ec85b_0_16"/>
          <p:cNvSpPr txBox="1"/>
          <p:nvPr>
            <p:ph idx="1" type="body"/>
          </p:nvPr>
        </p:nvSpPr>
        <p:spPr>
          <a:xfrm>
            <a:off x="700088" y="465138"/>
            <a:ext cx="31686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DATENSÄTZE</a:t>
            </a:r>
            <a:endParaRPr sz="2800"/>
          </a:p>
        </p:txBody>
      </p:sp>
      <p:sp>
        <p:nvSpPr>
          <p:cNvPr id="141" name="Google Shape;141;ge4ba0ec85b_0_16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ge4ba0ec85b_0_16"/>
          <p:cNvSpPr/>
          <p:nvPr/>
        </p:nvSpPr>
        <p:spPr>
          <a:xfrm>
            <a:off x="3242225" y="2162438"/>
            <a:ext cx="27525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Mobilitätsberichte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3" name="Google Shape;143;ge4ba0ec85b_0_16"/>
          <p:cNvSpPr/>
          <p:nvPr/>
        </p:nvSpPr>
        <p:spPr>
          <a:xfrm>
            <a:off x="9345525" y="3757700"/>
            <a:ext cx="27525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Wetterdaten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4" name="Google Shape;144;ge4ba0ec85b_0_16"/>
          <p:cNvSpPr/>
          <p:nvPr/>
        </p:nvSpPr>
        <p:spPr>
          <a:xfrm>
            <a:off x="9357050" y="1155713"/>
            <a:ext cx="27525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Länderdaten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5" name="Google Shape;145;ge4ba0ec85b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650" y="1881113"/>
            <a:ext cx="531450" cy="5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e4ba0ec85b_0_16"/>
          <p:cNvSpPr/>
          <p:nvPr/>
        </p:nvSpPr>
        <p:spPr>
          <a:xfrm>
            <a:off x="225925" y="3720050"/>
            <a:ext cx="27525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Feiertage / Schulferien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7" name="Google Shape;147;ge4ba0ec85b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2775" y="3470603"/>
            <a:ext cx="543017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e4ba0ec85b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0674" y="880163"/>
            <a:ext cx="531450" cy="53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e4ba0ec85b_0_16"/>
          <p:cNvSpPr/>
          <p:nvPr/>
        </p:nvSpPr>
        <p:spPr>
          <a:xfrm>
            <a:off x="235713" y="1170338"/>
            <a:ext cx="27525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Zeit / Kalender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0" name="Google Shape;150;ge4ba0ec85b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38" y="965725"/>
            <a:ext cx="543025" cy="5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e4ba0ec85b_0_16"/>
          <p:cNvSpPr/>
          <p:nvPr/>
        </p:nvSpPr>
        <p:spPr>
          <a:xfrm>
            <a:off x="6337850" y="2157975"/>
            <a:ext cx="2752500" cy="2190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e4ba0ec85b_0_16"/>
          <p:cNvSpPr/>
          <p:nvPr/>
        </p:nvSpPr>
        <p:spPr>
          <a:xfrm>
            <a:off x="6337875" y="2157975"/>
            <a:ext cx="2752500" cy="6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Covid-19-Daten</a:t>
            </a:r>
            <a:endParaRPr b="1"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3" name="Google Shape;153;ge4ba0ec85b_0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2588" y="1944389"/>
            <a:ext cx="612977" cy="61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e4ba0ec85b_0_16"/>
          <p:cNvSpPr txBox="1"/>
          <p:nvPr/>
        </p:nvSpPr>
        <p:spPr>
          <a:xfrm>
            <a:off x="3322400" y="2795150"/>
            <a:ext cx="256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Autor: Google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Inhalt: Veränderung der Anzahl der Besucher eines Ortes in Bezug auf einen Referenzzeitraum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e4ba0ec85b_0_16"/>
          <p:cNvSpPr txBox="1"/>
          <p:nvPr/>
        </p:nvSpPr>
        <p:spPr>
          <a:xfrm>
            <a:off x="6430575" y="2894975"/>
            <a:ext cx="2567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Autor: ourworldindata.org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Inhalt: Corona-Daten zu europäischen Ländern (z.B. Fallzahlen,  Todeszahlen, Impfungen, Testraten etc.)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e4ba0ec85b_0_16"/>
          <p:cNvSpPr txBox="1"/>
          <p:nvPr/>
        </p:nvSpPr>
        <p:spPr>
          <a:xfrm>
            <a:off x="9345525" y="4481900"/>
            <a:ext cx="275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Autor: Meteostat.net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Inhalt: Tages-Wetterinfos aus 20 zufällig ausgewählten Wetterstationen je europäisches Land für 2020 und 2021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e4ba0ec85b_0_16"/>
          <p:cNvSpPr txBox="1"/>
          <p:nvPr/>
        </p:nvSpPr>
        <p:spPr>
          <a:xfrm>
            <a:off x="9433525" y="1881125"/>
            <a:ext cx="256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Autor: Länderdaten.info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Inhalt: Informationen zu europäischen Ländern (z.B. Hauptstadt, Größe, EU-Zugehörigkeit)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e4ba0ec85b_0_16"/>
          <p:cNvSpPr txBox="1"/>
          <p:nvPr/>
        </p:nvSpPr>
        <p:spPr>
          <a:xfrm>
            <a:off x="331950" y="1881125"/>
            <a:ext cx="256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Autor: Sebastian Wölk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Inhalt: Tage / Datum der Jahre 2020 &amp; 2021 mit allen möglichen Ausprägungen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e4ba0ec85b_0_16"/>
          <p:cNvSpPr txBox="1"/>
          <p:nvPr/>
        </p:nvSpPr>
        <p:spPr>
          <a:xfrm>
            <a:off x="318625" y="4481900"/>
            <a:ext cx="265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Autor: Feiertagskalender.ch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Inhalt: Feiertage und Schulferien aller europäischen Länder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e4ba0ec85b_0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275" y="3476387"/>
            <a:ext cx="473948" cy="5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445cff0d0_0_4"/>
          <p:cNvSpPr/>
          <p:nvPr/>
        </p:nvSpPr>
        <p:spPr>
          <a:xfrm>
            <a:off x="9783425" y="1837900"/>
            <a:ext cx="2259300" cy="28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e445cff0d0_0_4"/>
          <p:cNvSpPr/>
          <p:nvPr/>
        </p:nvSpPr>
        <p:spPr>
          <a:xfrm>
            <a:off x="868625" y="1837900"/>
            <a:ext cx="8826900" cy="2816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e445cff0d0_0_4"/>
          <p:cNvSpPr txBox="1"/>
          <p:nvPr>
            <p:ph idx="1" type="body"/>
          </p:nvPr>
        </p:nvSpPr>
        <p:spPr>
          <a:xfrm>
            <a:off x="700100" y="465150"/>
            <a:ext cx="76197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VORGEHENSWEISE &amp; TOOLSTACK</a:t>
            </a:r>
            <a:endParaRPr sz="2800"/>
          </a:p>
        </p:txBody>
      </p:sp>
      <p:sp>
        <p:nvSpPr>
          <p:cNvPr id="169" name="Google Shape;169;ge445cff0d0_0_4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0" name="Google Shape;170;ge445cff0d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38" y="3399402"/>
            <a:ext cx="543000" cy="5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e445cff0d0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50" y="2678650"/>
            <a:ext cx="470968" cy="5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e445cff0d0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2075" y="3808400"/>
            <a:ext cx="1269200" cy="8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e445cff0d0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23" y="1957900"/>
            <a:ext cx="543000" cy="5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e445cff0d0_0_4"/>
          <p:cNvSpPr/>
          <p:nvPr/>
        </p:nvSpPr>
        <p:spPr>
          <a:xfrm>
            <a:off x="3034325" y="1957900"/>
            <a:ext cx="2067300" cy="1377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</a:t>
            </a:r>
            <a:endParaRPr/>
          </a:p>
        </p:txBody>
      </p:sp>
      <p:sp>
        <p:nvSpPr>
          <p:cNvPr id="175" name="Google Shape;175;ge445cff0d0_0_4"/>
          <p:cNvSpPr/>
          <p:nvPr/>
        </p:nvSpPr>
        <p:spPr>
          <a:xfrm>
            <a:off x="5372725" y="1957900"/>
            <a:ext cx="2067300" cy="1377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e445cff0d0_0_4"/>
          <p:cNvSpPr/>
          <p:nvPr/>
        </p:nvSpPr>
        <p:spPr>
          <a:xfrm>
            <a:off x="7613975" y="1957900"/>
            <a:ext cx="2067300" cy="1377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e445cff0d0_0_4"/>
          <p:cNvSpPr/>
          <p:nvPr/>
        </p:nvSpPr>
        <p:spPr>
          <a:xfrm>
            <a:off x="9855225" y="1957900"/>
            <a:ext cx="2067300" cy="137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e445cff0d0_0_4"/>
          <p:cNvSpPr/>
          <p:nvPr/>
        </p:nvSpPr>
        <p:spPr>
          <a:xfrm>
            <a:off x="916425" y="1957900"/>
            <a:ext cx="1984500" cy="1377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e445cff0d0_0_4"/>
          <p:cNvSpPr/>
          <p:nvPr/>
        </p:nvSpPr>
        <p:spPr>
          <a:xfrm rot="5400000">
            <a:off x="4535025" y="2375050"/>
            <a:ext cx="1542000" cy="5430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e445cff0d0_0_4"/>
          <p:cNvSpPr/>
          <p:nvPr/>
        </p:nvSpPr>
        <p:spPr>
          <a:xfrm rot="5400000">
            <a:off x="6882450" y="2375050"/>
            <a:ext cx="1542000" cy="5430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e445cff0d0_0_4"/>
          <p:cNvSpPr/>
          <p:nvPr/>
        </p:nvSpPr>
        <p:spPr>
          <a:xfrm rot="5400000">
            <a:off x="2263725" y="2375050"/>
            <a:ext cx="1542000" cy="5430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e445cff0d0_0_4"/>
          <p:cNvSpPr txBox="1"/>
          <p:nvPr/>
        </p:nvSpPr>
        <p:spPr>
          <a:xfrm>
            <a:off x="3245375" y="2292550"/>
            <a:ext cx="1645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Source Code Pro"/>
                <a:ea typeface="Source Code Pro"/>
                <a:cs typeface="Source Code Pro"/>
                <a:sym typeface="Source Code Pro"/>
              </a:rPr>
              <a:t>Data Preparation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3" name="Google Shape;183;ge445cff0d0_0_4"/>
          <p:cNvSpPr txBox="1"/>
          <p:nvPr/>
        </p:nvSpPr>
        <p:spPr>
          <a:xfrm>
            <a:off x="7711125" y="2292550"/>
            <a:ext cx="1984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Source Code Pro"/>
                <a:ea typeface="Source Code Pro"/>
                <a:cs typeface="Source Code Pro"/>
                <a:sym typeface="Source Code Pro"/>
              </a:rPr>
              <a:t>Data Visualization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4" name="Google Shape;184;ge445cff0d0_0_4"/>
          <p:cNvSpPr txBox="1"/>
          <p:nvPr/>
        </p:nvSpPr>
        <p:spPr>
          <a:xfrm>
            <a:off x="5603500" y="2271750"/>
            <a:ext cx="1645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Source Code Pro"/>
                <a:ea typeface="Source Code Pro"/>
                <a:cs typeface="Source Code Pro"/>
                <a:sym typeface="Source Code Pro"/>
              </a:rPr>
              <a:t>Data Modeling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5" name="Google Shape;185;ge445cff0d0_0_4"/>
          <p:cNvSpPr txBox="1"/>
          <p:nvPr/>
        </p:nvSpPr>
        <p:spPr>
          <a:xfrm>
            <a:off x="10071925" y="2271750"/>
            <a:ext cx="177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Source Code Pro"/>
                <a:ea typeface="Source Code Pro"/>
                <a:cs typeface="Source Code Pro"/>
                <a:sym typeface="Source Code Pro"/>
              </a:rPr>
              <a:t>Machine Learning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6" name="Google Shape;186;ge445cff0d0_0_4"/>
          <p:cNvSpPr/>
          <p:nvPr/>
        </p:nvSpPr>
        <p:spPr>
          <a:xfrm rot="-5400000">
            <a:off x="8873975" y="2508100"/>
            <a:ext cx="1542000" cy="2769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e445cff0d0_0_4"/>
          <p:cNvSpPr/>
          <p:nvPr/>
        </p:nvSpPr>
        <p:spPr>
          <a:xfrm rot="5400000">
            <a:off x="9150875" y="2514250"/>
            <a:ext cx="1542000" cy="276900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e445cff0d0_0_4"/>
          <p:cNvSpPr txBox="1"/>
          <p:nvPr/>
        </p:nvSpPr>
        <p:spPr>
          <a:xfrm>
            <a:off x="1030375" y="2298700"/>
            <a:ext cx="1645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Source Code Pro"/>
                <a:ea typeface="Source Code Pro"/>
                <a:cs typeface="Source Code Pro"/>
                <a:sym typeface="Source Code Pro"/>
              </a:rPr>
              <a:t>Data Integration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9" name="Google Shape;189;ge445cff0d0_0_4"/>
          <p:cNvPicPr preferRelativeResize="0"/>
          <p:nvPr/>
        </p:nvPicPr>
        <p:blipFill rotWithShape="1">
          <a:blip r:embed="rId7">
            <a:alphaModFix/>
          </a:blip>
          <a:srcRect b="0" l="19340" r="15716" t="0"/>
          <a:stretch/>
        </p:blipFill>
        <p:spPr>
          <a:xfrm>
            <a:off x="11318725" y="3942400"/>
            <a:ext cx="723998" cy="6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4dba97887_1_0"/>
          <p:cNvSpPr txBox="1"/>
          <p:nvPr>
            <p:ph idx="1" type="body"/>
          </p:nvPr>
        </p:nvSpPr>
        <p:spPr>
          <a:xfrm>
            <a:off x="700128" y="465150"/>
            <a:ext cx="106410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DATA PREPARATION &amp; DATA MODEL</a:t>
            </a:r>
            <a:endParaRPr sz="2800"/>
          </a:p>
        </p:txBody>
      </p:sp>
      <p:sp>
        <p:nvSpPr>
          <p:cNvPr id="196" name="Google Shape;196;ge4dba97887_1_0"/>
          <p:cNvSpPr txBox="1"/>
          <p:nvPr>
            <p:ph idx="2" type="body"/>
          </p:nvPr>
        </p:nvSpPr>
        <p:spPr>
          <a:xfrm>
            <a:off x="700125" y="1836375"/>
            <a:ext cx="10255500" cy="229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Überblick über genutzte Data Preparation-Funktionen in PowerBI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Power Query-Editor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Anfügen, Joinen &amp;  Zusammenführen von Tabellen 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/>
              <a:t>zu einem Datenmodell in PBI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197" name="Google Shape;197;ge4dba97887_1_0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8" name="Google Shape;198;ge4dba9788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3850" y="1534525"/>
            <a:ext cx="2441825" cy="2409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5d1182187_0_7"/>
          <p:cNvSpPr txBox="1"/>
          <p:nvPr>
            <p:ph idx="1" type="body"/>
          </p:nvPr>
        </p:nvSpPr>
        <p:spPr>
          <a:xfrm>
            <a:off x="700107" y="465150"/>
            <a:ext cx="48906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DATA PREPARATION I</a:t>
            </a:r>
            <a:endParaRPr sz="2800"/>
          </a:p>
        </p:txBody>
      </p:sp>
      <p:sp>
        <p:nvSpPr>
          <p:cNvPr id="205" name="Google Shape;205;ge5d1182187_0_7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ge5d1182187_0_7"/>
          <p:cNvSpPr txBox="1"/>
          <p:nvPr>
            <p:ph idx="2" type="body"/>
          </p:nvPr>
        </p:nvSpPr>
        <p:spPr>
          <a:xfrm>
            <a:off x="749450" y="1577250"/>
            <a:ext cx="5118300" cy="370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Import der Daten aus lokalen Ordnern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Sehr ähnliche / grundlegende Schritte in allen Datasets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Erste Zeile als Spaltenüberschrift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Anpassung der Datentypen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Löschen nicht benötigter Spalten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Harmonisierung der Spaltennamen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Eingrenzung der Länder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Einfache Berechnungen (z.B. Division)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Falls nicht vorhanden: “ISO_Code_3” hinzugefügt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Besonderheiten: Dataset “Global_Mobility_Data”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7" name="Google Shape;207;ge5d118218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025" y="1638300"/>
            <a:ext cx="25812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5d1182187_0_14"/>
          <p:cNvSpPr txBox="1"/>
          <p:nvPr>
            <p:ph idx="1" type="body"/>
          </p:nvPr>
        </p:nvSpPr>
        <p:spPr>
          <a:xfrm>
            <a:off x="700110" y="465150"/>
            <a:ext cx="59169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/>
              <a:t>DATA PREPARATION II</a:t>
            </a:r>
            <a:endParaRPr sz="2800"/>
          </a:p>
        </p:txBody>
      </p:sp>
      <p:sp>
        <p:nvSpPr>
          <p:cNvPr id="214" name="Google Shape;214;ge5d1182187_0_14"/>
          <p:cNvSpPr txBox="1"/>
          <p:nvPr>
            <p:ph idx="2" type="body"/>
          </p:nvPr>
        </p:nvSpPr>
        <p:spPr>
          <a:xfrm>
            <a:off x="700100" y="1549700"/>
            <a:ext cx="5228700" cy="35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“Global_Mobility_Data” lag in sehr niedriger Granularität vor: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/>
              <a:t>Country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/>
              <a:t>		</a:t>
            </a:r>
            <a:r>
              <a:rPr i="1" lang="en-GB" sz="1600"/>
              <a:t>Sub_region_1</a:t>
            </a:r>
            <a:endParaRPr i="1"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600"/>
              <a:t>			Sub_region_2</a:t>
            </a:r>
            <a:endParaRPr i="1"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600"/>
              <a:t>				Metro_area</a:t>
            </a:r>
            <a:endParaRPr i="1"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Gruppierung der Mobilitätswerte als Mittelwert nach “country_region_code”, “country_region” und “date”</a:t>
            </a:r>
            <a:endParaRPr sz="1600"/>
          </a:p>
        </p:txBody>
      </p:sp>
      <p:sp>
        <p:nvSpPr>
          <p:cNvPr id="215" name="Google Shape;215;ge5d1182187_0_14"/>
          <p:cNvSpPr txBox="1"/>
          <p:nvPr>
            <p:ph idx="12" type="sldNum"/>
          </p:nvPr>
        </p:nvSpPr>
        <p:spPr>
          <a:xfrm>
            <a:off x="10016066" y="6320868"/>
            <a:ext cx="939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6" name="Google Shape;216;ge5d1182187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773" y="1249625"/>
            <a:ext cx="4814124" cy="41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2021-07-12T19:07:23Z</dcterms:created>
  <dc:creator>Andreas</dc:creator>
</cp:coreProperties>
</file>